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p15="http://schemas.microsoft.com/office/powerpoint/2012/main" xmlns:go="http://customooxmlschemas.google.com/" roundtripDataSignature="AMtx7mgx6dPEAq9odEpVjQs+sFhtjjmkHw==" r:id="rId15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Lily project" initials="" lastIdx="5" clrIdx="0"/>
  <p:cmAuthor id="1" name="kentro panormou" initials="" lastIdx="4" clrIdx="1"/>
  <p:cmAuthor id="2" name="HP" initials="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349" autoAdjust="0"/>
  </p:normalViewPr>
  <p:slideViewPr>
    <p:cSldViewPr snapToGrid="0">
      <p:cViewPr varScale="1">
        <p:scale>
          <a:sx n="64" d="100"/>
          <a:sy n="64" d="100"/>
        </p:scale>
        <p:origin x="43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5" Type="http://customschemas.google.com/relationships/presentationmetadata" Target="metadata"/><Relationship Id="rId10" Type="http://schemas.openxmlformats.org/officeDocument/2006/relationships/notesMaster" Target="notesMasters/notesMaster1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Benvenuti al Modulo 1 del progetto </a:t>
            </a:r>
            <a:r>
              <a:rPr lang="it-IT" dirty="0" err="1"/>
              <a:t>elily</a:t>
            </a:r>
            <a:r>
              <a:rPr lang="it-IT" dirty="0"/>
              <a:t>!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La nostra unità fornirà alcuni suggerimenti per la promozione di una comunicazione  più efficiente e per il miglioramento delle competenze di alfabetizzazione sanitaria.</a:t>
            </a:r>
            <a:endParaRPr dirty="0"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fontAlgn="t"/>
            <a:endParaRPr lang="it-IT" sz="1200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rtl="0"/>
            <a:r>
              <a:rPr lang="it-IT" sz="12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È molto importante quando si visita un medico essere precisi su quali sintomi ha il paziente.</a:t>
            </a:r>
            <a:br>
              <a:rPr lang="it-IT" sz="12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</a:br>
            <a:r>
              <a:rPr lang="it-IT" sz="12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Se dici che il tuo paziente sta soffrendo è una descrizione molto generale, ma se dici che il tuo paziente avverte dolore alla testa e alla mano destra dai la possibilità al medico di fare un esame migliore e una diagnosi migliore.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3" name="Google Shape;93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0" name="Google Shape;100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it-IT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È molto utile notare quando appare un sintomo. Succede tutti i giorni nell'ultimo mese o è successo una volta sola ed è solo un semplice incidente? È anche importante menzionare quanto dura questo sintomo permane e quanto è intenso.</a:t>
            </a:r>
            <a:endParaRPr dirty="0"/>
          </a:p>
        </p:txBody>
      </p:sp>
      <p:sp>
        <p:nvSpPr>
          <p:cNvPr id="101" name="Google Shape;101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8" name="Google Shape;108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È essenziale comunicare al medico se ci sono cambiamenti recenti nella prescrizione medica per la persona curata, se ci sono altri problemi di salute che potrebbero influenzarla o se ci sono effetti collaterali in qualsiasi medicinale che ha usato in passato.</a:t>
            </a:r>
            <a:endParaRPr dirty="0"/>
          </a:p>
        </p:txBody>
      </p:sp>
      <p:sp>
        <p:nvSpPr>
          <p:cNvPr id="109" name="Google Shape;109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6" name="Google Shape;116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È altresì importante imparare ad ascoltare attentamente quando ci si reca ad una visita medica al fine di avere una comunicazione efficacia. Attendi che finisca prima di porre qualsiasi domanda, e non sovrapporti alle sue parole con la voce per evitare il rischio di incomprensioni. </a:t>
            </a:r>
            <a:endParaRPr dirty="0"/>
          </a:p>
        </p:txBody>
      </p:sp>
      <p:sp>
        <p:nvSpPr>
          <p:cNvPr id="117" name="Google Shape;117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4" name="Google Shape;124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Ci sono alcune caratteristiche importanti che dovresti controllare prima di scegliere un medico. È disponibile a parlare con te o devi insistere più volte per trovare una disponibilità? È disposto ad ascoltarti attentamente? È vicino a te e quindi in caso di emergenza è facile raggiungerlo?</a:t>
            </a:r>
            <a:endParaRPr dirty="0"/>
          </a:p>
        </p:txBody>
      </p:sp>
      <p:sp>
        <p:nvSpPr>
          <p:cNvPr id="125" name="Google Shape;125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2" name="Google Shape;13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it-IT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it-IT" dirty="0"/>
              <a:t>Ci sono alcune caratteristiche importanti che dovresti controllare prima di scegliere un medico. È disponibile a parlare con te o devi insistere più volte per trovare una disponibilità? È disposto ad ascoltarti attentamente? È vicino a te e quindi in caso di emergenza è facile raggiungerlo?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3" name="Google Shape;13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0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0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9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0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0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2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2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" name="Google Shape;36;p13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" name="Google Shape;37;p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4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4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14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4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6" name="Google Shape;46;p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7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7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1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2" name="Google Shape;62;p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8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8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18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9" name="Google Shape;69;p1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hyperlink" Target="https://pngio.com/images/png-324015.htm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freepik.com/premium-vector/old-man-walking-with-walking-stick_5333244.htm" TargetMode="Externa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gizmodo.com/why-some-pills-are-little-white-discs-and-others-are-bi-5952430" TargetMode="Externa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freepik.com/free-vector/doctor-talking-patient_2126514.htm" TargetMode="Externa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medicalnewstoday.com/articles/322195.php" TargetMode="Externa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pinclipart.com/maxpin/Txbhb/" TargetMode="Externa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2AFCAC09-E5DB-4700-9A61-732DD5D65C58}"/>
              </a:ext>
            </a:extLst>
          </p:cNvPr>
          <p:cNvSpPr/>
          <p:nvPr/>
        </p:nvSpPr>
        <p:spPr>
          <a:xfrm>
            <a:off x="5175581" y="2643250"/>
            <a:ext cx="376346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>
              <a:buClrTx/>
            </a:pPr>
            <a:r>
              <a:rPr lang="it-IT" sz="6000" b="1" kern="1200" dirty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</a:rPr>
              <a:t>MODULO 1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1F81C6CD-0FD9-45EE-85C6-C2FBA1BF7329}"/>
              </a:ext>
            </a:extLst>
          </p:cNvPr>
          <p:cNvSpPr/>
          <p:nvPr/>
        </p:nvSpPr>
        <p:spPr>
          <a:xfrm>
            <a:off x="4051738" y="3981880"/>
            <a:ext cx="488730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buClrTx/>
            </a:pPr>
            <a:r>
              <a:rPr lang="it-IT" sz="2400" b="1" kern="1200" cap="all" dirty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</a:rPr>
              <a:t>STEP 5</a:t>
            </a:r>
          </a:p>
          <a:p>
            <a:pPr lvl="0" algn="r">
              <a:buClrTx/>
            </a:pPr>
            <a:r>
              <a:rPr lang="it-IT" sz="2400" b="1" kern="1200" cap="all" dirty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</a:rPr>
              <a:t>SUGGERIMENTI PER LA PROMOZIONE DI UNA COMUNICAZIONE Più EFFICIENTE CON GLI OPERATORI SANITARI PER IL MIGLIORAMENTO DELL’ALFABETIZZAZIONE SANITARIA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"/>
          <p:cNvSpPr/>
          <p:nvPr/>
        </p:nvSpPr>
        <p:spPr>
          <a:xfrm>
            <a:off x="2443655" y="237427"/>
            <a:ext cx="6015891" cy="76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QUALI </a:t>
            </a:r>
            <a:r>
              <a:rPr lang="en-US" sz="32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SONO I SINTOMI? 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E141299A-5635-4660-8CBA-B849667E5FDA}"/>
              </a:ext>
            </a:extLst>
          </p:cNvPr>
          <p:cNvSpPr/>
          <p:nvPr/>
        </p:nvSpPr>
        <p:spPr>
          <a:xfrm>
            <a:off x="251520" y="1916832"/>
            <a:ext cx="8528790" cy="45107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17750" lvl="1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Sente dolore in una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parte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specifica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del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corpo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  <a:p>
            <a:pPr marL="432000" lvl="1">
              <a:lnSpc>
                <a:spcPct val="150000"/>
              </a:lnSpc>
            </a:pPr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17750" lvl="1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Come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esprime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cosa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sente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  <a:p>
            <a:pPr marL="432000" lvl="1">
              <a:lnSpc>
                <a:spcPct val="150000"/>
              </a:lnSpc>
            </a:pPr>
            <a:endParaRPr lang="el-GR" sz="1050" dirty="0">
              <a:latin typeface="Calibri" panose="020F0502020204030204" pitchFamily="34" charset="0"/>
              <a:cs typeface="Calibri" panose="020F0502020204030204" pitchFamily="34" charset="0"/>
              <a:hlinkClick r:id="rId4"/>
            </a:endParaRPr>
          </a:p>
          <a:p>
            <a:pPr marL="432000" lvl="1">
              <a:lnSpc>
                <a:spcPct val="150000"/>
              </a:lnSpc>
            </a:pPr>
            <a:endParaRPr lang="el-GR" sz="1050" dirty="0">
              <a:latin typeface="Calibri" panose="020F0502020204030204" pitchFamily="34" charset="0"/>
              <a:cs typeface="Calibri" panose="020F0502020204030204" pitchFamily="34" charset="0"/>
              <a:hlinkClick r:id="rId4"/>
            </a:endParaRPr>
          </a:p>
          <a:p>
            <a:pPr marL="432000" lvl="1" algn="r">
              <a:lnSpc>
                <a:spcPct val="150000"/>
              </a:lnSpc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https://pngio.com/images/png-324015.html</a:t>
            </a:r>
            <a:endParaRPr lang="el-G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32000" lvl="1">
              <a:lnSpc>
                <a:spcPct val="150000"/>
              </a:lnSpc>
            </a:pPr>
            <a:endParaRPr lang="el-G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32000" lvl="1">
              <a:lnSpc>
                <a:spcPct val="150000"/>
              </a:lnSpc>
            </a:pPr>
            <a:endParaRPr lang="el-GR" sz="105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32000" lvl="1">
              <a:lnSpc>
                <a:spcPct val="150000"/>
              </a:lnSpc>
            </a:pPr>
            <a:endParaRPr lang="el-GR" sz="105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32000" lvl="1">
              <a:lnSpc>
                <a:spcPct val="150000"/>
              </a:lnSpc>
            </a:pPr>
            <a:endParaRPr lang="el-GR" sz="105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Εικόνα 5">
            <a:extLst>
              <a:ext uri="{FF2B5EF4-FFF2-40B4-BE49-F238E27FC236}">
                <a16:creationId xmlns:a16="http://schemas.microsoft.com/office/drawing/2014/main" id="{305EED8A-38CC-43C6-A5CD-A9007517420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2234" y="2279509"/>
            <a:ext cx="1858076" cy="274555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"/>
          <p:cNvSpPr/>
          <p:nvPr/>
        </p:nvSpPr>
        <p:spPr>
          <a:xfrm>
            <a:off x="662152" y="358413"/>
            <a:ext cx="8158320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40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QUANDO </a:t>
            </a:r>
            <a:r>
              <a:rPr lang="it-IT" sz="32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SI PRESENTANO I SINTOMI? </a:t>
            </a:r>
            <a:endParaRPr lang="it-IT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15AA599C-89FE-4420-9F7B-65D4E8C54377}"/>
              </a:ext>
            </a:extLst>
          </p:cNvPr>
          <p:cNvSpPr/>
          <p:nvPr/>
        </p:nvSpPr>
        <p:spPr>
          <a:xfrm>
            <a:off x="251520" y="2132856"/>
            <a:ext cx="5659635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Wingdings" panose="05000000000000000000" pitchFamily="2" charset="2"/>
              <a:buChar char="v"/>
            </a:pP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Quanto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spesso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si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presentano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questi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sintomi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  <a:p>
            <a:pPr lvl="1"/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>
              <a:buFont typeface="Wingdings" panose="05000000000000000000" pitchFamily="2" charset="2"/>
              <a:buChar char="v"/>
            </a:pP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Quando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li ha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avvertiti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per la prima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volta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  <a:p>
            <a:pPr lvl="1"/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>
              <a:buFont typeface="Wingdings" panose="05000000000000000000" pitchFamily="2" charset="2"/>
              <a:buChar char="v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Per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quanto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tempo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durano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  <a:p>
            <a:pPr marL="800100" lvl="1" indent="-342900">
              <a:buFont typeface="Wingdings" panose="05000000000000000000" pitchFamily="2" charset="2"/>
              <a:buChar char="v"/>
            </a:pP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Εικόνα 5">
            <a:extLst>
              <a:ext uri="{FF2B5EF4-FFF2-40B4-BE49-F238E27FC236}">
                <a16:creationId xmlns:a16="http://schemas.microsoft.com/office/drawing/2014/main" id="{62869000-2A10-4D21-BDA7-75FB85C5B3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1155" y="1974341"/>
            <a:ext cx="2909317" cy="2909317"/>
          </a:xfrm>
          <a:prstGeom prst="rect">
            <a:avLst/>
          </a:prstGeom>
        </p:spPr>
      </p:pic>
      <p:sp>
        <p:nvSpPr>
          <p:cNvPr id="2" name="Rettangolo 1">
            <a:extLst>
              <a:ext uri="{FF2B5EF4-FFF2-40B4-BE49-F238E27FC236}">
                <a16:creationId xmlns:a16="http://schemas.microsoft.com/office/drawing/2014/main" id="{82B9BB15-40E7-4511-B430-A0FD2D7F9387}"/>
              </a:ext>
            </a:extLst>
          </p:cNvPr>
          <p:cNvSpPr/>
          <p:nvPr/>
        </p:nvSpPr>
        <p:spPr>
          <a:xfrm>
            <a:off x="5839147" y="4503705"/>
            <a:ext cx="298132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Wingdings" panose="05000000000000000000" pitchFamily="2" charset="2"/>
              <a:buChar char="v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r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https://www.freepik.com/premium-vector/old-man-walking-with-walking-stick_5333244.</a:t>
            </a:r>
          </a:p>
          <a:p>
            <a:pPr lvl="1" algn="r"/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htm#page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=1&amp;query=doctor%20elderly&amp;position=45</a:t>
            </a:r>
            <a:endParaRPr lang="it-IT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4"/>
          <p:cNvSpPr/>
          <p:nvPr/>
        </p:nvSpPr>
        <p:spPr>
          <a:xfrm>
            <a:off x="693683" y="332656"/>
            <a:ext cx="8089947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CAMBIAMENTI</a:t>
            </a:r>
            <a:r>
              <a:rPr lang="en-US" sz="36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8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NELLE PRESCRIZIONI MEDICHE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3" name="Google Shape;113;p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23528" y="4233432"/>
            <a:ext cx="3564396" cy="194421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D5CDEA41-E6CC-4A50-B37B-458C5BE66F56}"/>
              </a:ext>
            </a:extLst>
          </p:cNvPr>
          <p:cNvSpPr/>
          <p:nvPr/>
        </p:nvSpPr>
        <p:spPr>
          <a:xfrm>
            <a:off x="323528" y="1643245"/>
            <a:ext cx="8496944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Wingdings" panose="05000000000000000000" pitchFamily="2" charset="2"/>
              <a:buChar char="v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È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cambiato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qualcosa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recentemente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nelle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prescrizioni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mediche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  <a:p>
            <a:pPr marL="457200" lvl="1"/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>
              <a:buFont typeface="Wingdings" panose="05000000000000000000" pitchFamily="2" charset="2"/>
              <a:buChar char="v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Vi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sono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effetti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collaterali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conosciuti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rispetto a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farmaci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assunti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passato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  <a:p>
            <a:pPr marL="457200" lvl="1"/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>
              <a:buFont typeface="Wingdings" panose="05000000000000000000" pitchFamily="2" charset="2"/>
              <a:buChar char="v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Vi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sono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altri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problem di salute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insorti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nell’ultimo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periodo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  <a:p>
            <a:pPr marL="800100" lvl="1" indent="-342900">
              <a:buFont typeface="Wingdings" panose="05000000000000000000" pitchFamily="2" charset="2"/>
              <a:buChar char="v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>
              <a:buFont typeface="Wingdings" panose="05000000000000000000" pitchFamily="2" charset="2"/>
              <a:buChar char="v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algn="r"/>
            <a:endParaRPr lang="en-US" sz="2000" dirty="0">
              <a:latin typeface="Calibri" panose="020F0502020204030204" pitchFamily="34" charset="0"/>
              <a:cs typeface="Calibri" panose="020F0502020204030204" pitchFamily="34" charset="0"/>
              <a:hlinkClick r:id="rId5"/>
            </a:endParaRPr>
          </a:p>
          <a:p>
            <a:pPr lvl="1" algn="r"/>
            <a:endParaRPr lang="en-US" sz="2000" dirty="0">
              <a:latin typeface="Calibri" panose="020F0502020204030204" pitchFamily="34" charset="0"/>
              <a:cs typeface="Calibri" panose="020F0502020204030204" pitchFamily="34" charset="0"/>
              <a:hlinkClick r:id="rId5"/>
            </a:endParaRPr>
          </a:p>
          <a:p>
            <a:pPr lvl="1" algn="r"/>
            <a:endParaRPr lang="en-US" sz="2000" dirty="0">
              <a:latin typeface="Calibri" panose="020F0502020204030204" pitchFamily="34" charset="0"/>
              <a:cs typeface="Calibri" panose="020F0502020204030204" pitchFamily="34" charset="0"/>
              <a:hlinkClick r:id="rId5"/>
            </a:endParaRPr>
          </a:p>
          <a:p>
            <a:pPr lvl="1" algn="r"/>
            <a:endParaRPr lang="en-US" sz="2000" dirty="0">
              <a:latin typeface="Calibri" panose="020F0502020204030204" pitchFamily="34" charset="0"/>
              <a:cs typeface="Calibri" panose="020F0502020204030204" pitchFamily="34" charset="0"/>
              <a:hlinkClick r:id="rId5"/>
            </a:endParaRPr>
          </a:p>
          <a:p>
            <a:pPr lvl="1" algn="r"/>
            <a:endParaRPr lang="en-US" sz="2000" dirty="0">
              <a:latin typeface="Calibri" panose="020F0502020204030204" pitchFamily="34" charset="0"/>
              <a:cs typeface="Calibri" panose="020F0502020204030204" pitchFamily="34" charset="0"/>
              <a:hlinkClick r:id="rId5"/>
            </a:endParaRPr>
          </a:p>
          <a:p>
            <a:pPr lvl="1"/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DAC614-9310-4041-B651-250F2BBB95DF}"/>
              </a:ext>
            </a:extLst>
          </p:cNvPr>
          <p:cNvSpPr txBox="1"/>
          <p:nvPr/>
        </p:nvSpPr>
        <p:spPr>
          <a:xfrm>
            <a:off x="343275" y="6265771"/>
            <a:ext cx="31390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r"/>
            <a:r>
              <a:rPr lang="en-US" sz="1200" dirty="0">
                <a:hlinkClick r:id="rId5"/>
              </a:rPr>
              <a:t>https://gizmodo.com/why-some-pills-are-</a:t>
            </a:r>
          </a:p>
          <a:p>
            <a:pPr lvl="1" algn="r"/>
            <a:r>
              <a:rPr lang="en-US" sz="1200" dirty="0">
                <a:hlinkClick r:id="rId5"/>
              </a:rPr>
              <a:t>little-white-discs-and-others-are-bi-5952430</a:t>
            </a:r>
            <a:endParaRPr lang="en-US" sz="1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5"/>
          <p:cNvSpPr/>
          <p:nvPr/>
        </p:nvSpPr>
        <p:spPr>
          <a:xfrm>
            <a:off x="2695903" y="429890"/>
            <a:ext cx="6021700" cy="76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ASCOLTA</a:t>
            </a:r>
            <a:r>
              <a:rPr lang="en-US" sz="36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ATTENTAMENTE 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0" name="Google Shape;120;p5"/>
          <p:cNvSpPr/>
          <p:nvPr/>
        </p:nvSpPr>
        <p:spPr>
          <a:xfrm>
            <a:off x="58336" y="1708529"/>
            <a:ext cx="6149959" cy="5509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800100" marR="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❖"/>
            </a:pPr>
            <a:r>
              <a:rPr lang="it-IT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Non interrompere il medico</a:t>
            </a:r>
            <a:endParaRPr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800100" marR="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❖"/>
            </a:pPr>
            <a:r>
              <a:rPr lang="it-IT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Non parlare nello stesso momento del medico</a:t>
            </a:r>
            <a:endParaRPr sz="2400" b="0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800100" marR="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❖"/>
            </a:pP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Attendi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che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abbia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finite prima di fare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domande</a:t>
            </a:r>
            <a:endParaRPr lang="en-US" sz="2400" b="0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800100" marR="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❖"/>
            </a:pPr>
            <a:endParaRPr lang="en-US" sz="2400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800100" marR="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❖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Non aver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paura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a fare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domande</a:t>
            </a:r>
            <a:endParaRPr lang="en-US" sz="2400" b="0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457200" marR="0" lvl="1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se ci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sono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cose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che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non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ti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sono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chiare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!</a:t>
            </a:r>
          </a:p>
          <a:p>
            <a:pPr marL="457200" marR="0" lvl="1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</a:pPr>
            <a:endParaRPr lang="en-US" sz="2400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800100" marR="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Wingdings" panose="05000000000000000000" pitchFamily="2" charset="2"/>
              <a:buChar char="v"/>
            </a:pPr>
            <a:r>
              <a:rPr lang="it-IT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Prendi appunti sulle informazioni mediche</a:t>
            </a:r>
            <a:endParaRPr sz="2400" b="0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</p:txBody>
      </p:sp>
      <p:pic>
        <p:nvPicPr>
          <p:cNvPr id="121" name="Google Shape;121;p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886142" y="1459453"/>
            <a:ext cx="3151395" cy="300629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1011B925-664A-4139-9A16-570E0EA42026}"/>
              </a:ext>
            </a:extLst>
          </p:cNvPr>
          <p:cNvSpPr/>
          <p:nvPr/>
        </p:nvSpPr>
        <p:spPr>
          <a:xfrm>
            <a:off x="5854101" y="4592558"/>
            <a:ext cx="31513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r"/>
            <a:r>
              <a:rPr lang="en-US" sz="1200" dirty="0">
                <a:hlinkClick r:id="rId5"/>
              </a:rPr>
              <a:t>https://www.freepik.com/free-vector/doctor-talking-patient_2126514.htm#page=1&amp;query=talk%20to%20doctor&amp;position=0</a:t>
            </a:r>
            <a:endParaRPr lang="en-US" sz="1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6"/>
          <p:cNvSpPr/>
          <p:nvPr/>
        </p:nvSpPr>
        <p:spPr>
          <a:xfrm>
            <a:off x="1529255" y="332656"/>
            <a:ext cx="7154861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40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COME</a:t>
            </a:r>
            <a:r>
              <a:rPr lang="it-IT" sz="32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SCEGLIERE UN MEDICO ADATTO</a:t>
            </a:r>
            <a:endParaRPr lang="it-IT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8" name="Google Shape;128;p6"/>
          <p:cNvSpPr/>
          <p:nvPr/>
        </p:nvSpPr>
        <p:spPr>
          <a:xfrm>
            <a:off x="791580" y="1793738"/>
            <a:ext cx="4901593" cy="3970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❖"/>
            </a:pPr>
            <a:r>
              <a:rPr lang="it-IT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Essere disponibile</a:t>
            </a:r>
            <a:endParaRPr sz="2800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❖"/>
            </a:pPr>
            <a:r>
              <a:rPr lang="it-IT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Avere empatia</a:t>
            </a:r>
            <a:endParaRPr sz="2800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❖"/>
            </a:pPr>
            <a:r>
              <a:rPr lang="it-IT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Essere educato/a</a:t>
            </a:r>
            <a:endParaRPr sz="2800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❖"/>
            </a:pPr>
            <a:r>
              <a:rPr lang="it-IT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Ascoltare le tue preoccupazioni</a:t>
            </a:r>
            <a:endParaRPr sz="2800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❖"/>
            </a:pPr>
            <a:r>
              <a:rPr lang="en-US" sz="28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Vicino</a:t>
            </a:r>
            <a:r>
              <a:rPr lang="en-US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al </a:t>
            </a:r>
            <a:r>
              <a:rPr lang="en-US" sz="28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luogo</a:t>
            </a:r>
            <a:r>
              <a:rPr lang="en-US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in cui </a:t>
            </a:r>
            <a:r>
              <a:rPr lang="en-US" sz="28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risiedi</a:t>
            </a:r>
            <a:endParaRPr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29" name="Google Shape;129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693172" y="2329377"/>
            <a:ext cx="3353091" cy="222523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5B5FEC47-ABE0-464B-9BD4-C580799BA1ED}"/>
              </a:ext>
            </a:extLst>
          </p:cNvPr>
          <p:cNvSpPr/>
          <p:nvPr/>
        </p:nvSpPr>
        <p:spPr>
          <a:xfrm>
            <a:off x="5693173" y="4607874"/>
            <a:ext cx="33530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5"/>
              </a:rPr>
              <a:t>https://www.medicalnewstoday.com/articles/322195.php</a:t>
            </a:r>
            <a:endParaRPr lang="el-G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7"/>
          <p:cNvSpPr/>
          <p:nvPr/>
        </p:nvSpPr>
        <p:spPr>
          <a:xfrm>
            <a:off x="3252866" y="377813"/>
            <a:ext cx="5410933" cy="76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44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E ORA </a:t>
            </a:r>
            <a:r>
              <a:rPr lang="it-IT" sz="36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È IL TUO TURNO!</a:t>
            </a:r>
            <a:endParaRPr lang="it-I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6" name="Google Shape;136;p7"/>
          <p:cNvSpPr/>
          <p:nvPr/>
        </p:nvSpPr>
        <p:spPr>
          <a:xfrm>
            <a:off x="493214" y="1598390"/>
            <a:ext cx="8170585" cy="2677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❖"/>
            </a:pPr>
            <a:r>
              <a:rPr lang="en-US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Cosa </a:t>
            </a:r>
            <a:r>
              <a:rPr lang="en-US" sz="28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hai</a:t>
            </a:r>
            <a:r>
              <a:rPr lang="en-US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8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imparato</a:t>
            </a:r>
            <a:r>
              <a:rPr lang="en-US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rispetto </a:t>
            </a:r>
            <a:r>
              <a:rPr lang="en-US" sz="28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alle</a:t>
            </a:r>
            <a:r>
              <a:rPr lang="en-US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8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comunicazioni</a:t>
            </a:r>
            <a:r>
              <a:rPr lang="en-US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con </a:t>
            </a:r>
            <a:r>
              <a:rPr lang="en-US" sz="28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il</a:t>
            </a:r>
            <a:r>
              <a:rPr lang="en-US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medico?</a:t>
            </a:r>
            <a:endParaRPr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❖"/>
            </a:pPr>
            <a:r>
              <a:rPr lang="en-US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Hai </a:t>
            </a:r>
            <a:r>
              <a:rPr lang="en-US" sz="28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appreso</a:t>
            </a:r>
            <a:r>
              <a:rPr lang="en-US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8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delle</a:t>
            </a:r>
            <a:r>
              <a:rPr lang="en-US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8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nuove</a:t>
            </a:r>
            <a:r>
              <a:rPr lang="en-US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8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strategie</a:t>
            </a:r>
            <a:r>
              <a:rPr lang="en-US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8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che</a:t>
            </a:r>
            <a:r>
              <a:rPr lang="en-US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8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potrai</a:t>
            </a:r>
            <a:r>
              <a:rPr lang="en-US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8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sviluppare</a:t>
            </a:r>
            <a:r>
              <a:rPr lang="en-US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la </a:t>
            </a:r>
            <a:r>
              <a:rPr lang="en-US" sz="28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prossima</a:t>
            </a:r>
            <a:r>
              <a:rPr lang="en-US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8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volta</a:t>
            </a:r>
            <a:r>
              <a:rPr lang="en-US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8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che</a:t>
            </a:r>
            <a:r>
              <a:rPr lang="en-US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8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ti</a:t>
            </a:r>
            <a:r>
              <a:rPr lang="en-US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8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recherai</a:t>
            </a:r>
            <a:r>
              <a:rPr lang="en-US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ad una </a:t>
            </a:r>
            <a:r>
              <a:rPr lang="en-US" sz="28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visita</a:t>
            </a:r>
            <a:r>
              <a:rPr lang="en-US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8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medica</a:t>
            </a:r>
            <a:r>
              <a:rPr lang="en-US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?</a:t>
            </a:r>
            <a:endParaRPr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Εικόνα 1">
            <a:extLst>
              <a:ext uri="{FF2B5EF4-FFF2-40B4-BE49-F238E27FC236}">
                <a16:creationId xmlns:a16="http://schemas.microsoft.com/office/drawing/2014/main" id="{7D385DB2-1873-42ED-8B3A-61897EF48E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6866" y="3920802"/>
            <a:ext cx="2511770" cy="2487384"/>
          </a:xfrm>
          <a:prstGeom prst="rect">
            <a:avLst/>
          </a:prstGeom>
        </p:spPr>
      </p:pic>
      <p:sp>
        <p:nvSpPr>
          <p:cNvPr id="3" name="Ορθογώνιο 2">
            <a:extLst>
              <a:ext uri="{FF2B5EF4-FFF2-40B4-BE49-F238E27FC236}">
                <a16:creationId xmlns:a16="http://schemas.microsoft.com/office/drawing/2014/main" id="{19ECFA98-8FAA-4D05-822A-F47C171594B3}"/>
              </a:ext>
            </a:extLst>
          </p:cNvPr>
          <p:cNvSpPr/>
          <p:nvPr/>
        </p:nvSpPr>
        <p:spPr>
          <a:xfrm>
            <a:off x="2371915" y="6370959"/>
            <a:ext cx="344998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5"/>
              </a:rPr>
              <a:t>https://www.pinclipart.com/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maxpin</a:t>
            </a:r>
            <a:r>
              <a:rPr lang="en-US" dirty="0">
                <a:hlinkClick r:id="rId5"/>
              </a:rPr>
              <a:t>/Txbhb/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8"/>
          <p:cNvSpPr txBox="1"/>
          <p:nvPr/>
        </p:nvSpPr>
        <p:spPr>
          <a:xfrm>
            <a:off x="1507859" y="4890035"/>
            <a:ext cx="6128281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GRAZIE PER LA TUA ATTENZIONE!</a:t>
            </a:r>
            <a:endParaRPr sz="3200" b="1" dirty="0"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649</Words>
  <Application>Microsoft Office PowerPoint</Application>
  <PresentationFormat>Presentazione su schermo (4:3)</PresentationFormat>
  <Paragraphs>81</Paragraphs>
  <Slides>8</Slides>
  <Notes>8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4" baseType="lpstr">
      <vt:lpstr>Arial</vt:lpstr>
      <vt:lpstr>Calibri</vt:lpstr>
      <vt:lpstr>Noto Sans Symbols</vt:lpstr>
      <vt:lpstr>Times New Roman</vt:lpstr>
      <vt:lpstr>Wingdings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RSeneca</dc:creator>
  <cp:lastModifiedBy>Principale</cp:lastModifiedBy>
  <cp:revision>19</cp:revision>
  <dcterms:created xsi:type="dcterms:W3CDTF">2019-01-04T16:28:11Z</dcterms:created>
  <dcterms:modified xsi:type="dcterms:W3CDTF">2020-03-02T11:23:32Z</dcterms:modified>
</cp:coreProperties>
</file>